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Robo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0036E7-3BE4-4D27-B393-E9770D67B06E}">
  <a:tblStyle styleId="{C80036E7-3BE4-4D27-B393-E9770D67B06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regular.fntdata"/><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Roboto-italic.fntdata"/><Relationship Id="rId6" Type="http://schemas.openxmlformats.org/officeDocument/2006/relationships/notesMaster" Target="notesMasters/notesMaster1.xml"/><Relationship Id="rId18"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3fb72f57f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3fb72f57f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3fb72f57fa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3fb72f57fa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4.jpg"/><Relationship Id="rId4" Type="http://schemas.openxmlformats.org/officeDocument/2006/relationships/image" Target="../media/image3.jpg"/><Relationship Id="rId5" Type="http://schemas.openxmlformats.org/officeDocument/2006/relationships/image" Target="../media/image5.jpg"/><Relationship Id="rId6"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66" name="Shape 66"/>
        <p:cNvGrpSpPr/>
        <p:nvPr/>
      </p:nvGrpSpPr>
      <p:grpSpPr>
        <a:xfrm>
          <a:off x="0" y="0"/>
          <a:ext cx="0" cy="0"/>
          <a:chOff x="0" y="0"/>
          <a:chExt cx="0" cy="0"/>
        </a:xfrm>
      </p:grpSpPr>
      <p:sp>
        <p:nvSpPr>
          <p:cNvPr id="67" name="Google Shape;67;p13"/>
          <p:cNvSpPr txBox="1"/>
          <p:nvPr/>
        </p:nvSpPr>
        <p:spPr>
          <a:xfrm>
            <a:off x="1149825" y="430100"/>
            <a:ext cx="64863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5600">
                <a:solidFill>
                  <a:srgbClr val="FF9900"/>
                </a:solidFill>
                <a:latin typeface="Comic Sans MS"/>
                <a:ea typeface="Comic Sans MS"/>
                <a:cs typeface="Comic Sans MS"/>
                <a:sym typeface="Comic Sans MS"/>
              </a:rPr>
              <a:t>CRYPTO</a:t>
            </a:r>
            <a:endParaRPr b="1" sz="5600">
              <a:solidFill>
                <a:srgbClr val="FF9900"/>
              </a:solidFill>
              <a:latin typeface="Comic Sans MS"/>
              <a:ea typeface="Comic Sans MS"/>
              <a:cs typeface="Comic Sans MS"/>
              <a:sym typeface="Comic Sans MS"/>
            </a:endParaRPr>
          </a:p>
          <a:p>
            <a:pPr indent="0" lvl="0" marL="0" rtl="0" algn="l">
              <a:spcBef>
                <a:spcPts val="0"/>
              </a:spcBef>
              <a:spcAft>
                <a:spcPts val="0"/>
              </a:spcAft>
              <a:buNone/>
            </a:pPr>
            <a:r>
              <a:rPr b="1" lang="en" sz="5600">
                <a:latin typeface="Comic Sans MS"/>
                <a:ea typeface="Comic Sans MS"/>
                <a:cs typeface="Comic Sans MS"/>
                <a:sym typeface="Comic Sans MS"/>
              </a:rPr>
              <a:t>CURRENCY</a:t>
            </a:r>
            <a:endParaRPr b="1" sz="5600">
              <a:latin typeface="Comic Sans MS"/>
              <a:ea typeface="Comic Sans MS"/>
              <a:cs typeface="Comic Sans MS"/>
              <a:sym typeface="Comic Sans MS"/>
            </a:endParaRPr>
          </a:p>
          <a:p>
            <a:pPr indent="0" lvl="0" marL="0" rtl="0" algn="l">
              <a:spcBef>
                <a:spcPts val="0"/>
              </a:spcBef>
              <a:spcAft>
                <a:spcPts val="0"/>
              </a:spcAft>
              <a:buNone/>
            </a:pPr>
            <a:r>
              <a:rPr b="1" lang="en" sz="5600">
                <a:latin typeface="Comic Sans MS"/>
                <a:ea typeface="Comic Sans MS"/>
                <a:cs typeface="Comic Sans MS"/>
                <a:sym typeface="Comic Sans MS"/>
              </a:rPr>
              <a:t>PREDICTION</a:t>
            </a:r>
            <a:endParaRPr b="1" sz="5600">
              <a:latin typeface="Comic Sans MS"/>
              <a:ea typeface="Comic Sans MS"/>
              <a:cs typeface="Comic Sans MS"/>
              <a:sym typeface="Comic Sans M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2"/>
          <p:cNvSpPr/>
          <p:nvPr/>
        </p:nvSpPr>
        <p:spPr>
          <a:xfrm>
            <a:off x="0" y="0"/>
            <a:ext cx="9161100" cy="2484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2"/>
          <p:cNvSpPr txBox="1"/>
          <p:nvPr>
            <p:ph idx="4294967295" type="title"/>
          </p:nvPr>
        </p:nvSpPr>
        <p:spPr>
          <a:xfrm>
            <a:off x="311700" y="220100"/>
            <a:ext cx="8520600" cy="1012200"/>
          </a:xfrm>
          <a:prstGeom prst="rect">
            <a:avLst/>
          </a:prstGeom>
        </p:spPr>
        <p:txBody>
          <a:bodyPr anchorCtr="0" anchor="t" bIns="91425" lIns="91425" spcFirstLastPara="1" rIns="91425" wrap="square" tIns="91425">
            <a:noAutofit/>
          </a:bodyPr>
          <a:lstStyle/>
          <a:p>
            <a:pPr indent="0" lvl="0" marL="0" rtl="0" algn="ctr">
              <a:spcBef>
                <a:spcPts val="0"/>
              </a:spcBef>
              <a:spcAft>
                <a:spcPts val="400"/>
              </a:spcAft>
              <a:buNone/>
            </a:pPr>
            <a:r>
              <a:rPr lang="en">
                <a:latin typeface="Comic Sans MS"/>
                <a:ea typeface="Comic Sans MS"/>
                <a:cs typeface="Comic Sans MS"/>
                <a:sym typeface="Comic Sans MS"/>
              </a:rPr>
              <a:t>Contribution of each Member</a:t>
            </a:r>
            <a:endParaRPr i="1" sz="1600">
              <a:latin typeface="Comic Sans MS"/>
              <a:ea typeface="Comic Sans MS"/>
              <a:cs typeface="Comic Sans MS"/>
              <a:sym typeface="Comic Sans MS"/>
            </a:endParaRPr>
          </a:p>
        </p:txBody>
      </p:sp>
      <p:pic>
        <p:nvPicPr>
          <p:cNvPr id="145" name="Google Shape;145;p22"/>
          <p:cNvPicPr preferRelativeResize="0"/>
          <p:nvPr/>
        </p:nvPicPr>
        <p:blipFill rotWithShape="1">
          <a:blip r:embed="rId3">
            <a:alphaModFix/>
          </a:blip>
          <a:srcRect b="7088" l="0" r="0" t="7088"/>
          <a:stretch/>
        </p:blipFill>
        <p:spPr>
          <a:xfrm>
            <a:off x="420725" y="1363020"/>
            <a:ext cx="1644300" cy="1644300"/>
          </a:xfrm>
          <a:prstGeom prst="ellipse">
            <a:avLst/>
          </a:prstGeom>
          <a:noFill/>
          <a:ln>
            <a:noFill/>
          </a:ln>
        </p:spPr>
      </p:pic>
      <p:pic>
        <p:nvPicPr>
          <p:cNvPr id="146" name="Google Shape;146;p22"/>
          <p:cNvPicPr preferRelativeResize="0"/>
          <p:nvPr/>
        </p:nvPicPr>
        <p:blipFill rotWithShape="1">
          <a:blip r:embed="rId4">
            <a:alphaModFix/>
          </a:blip>
          <a:srcRect b="12980" l="0" r="0" t="12972"/>
          <a:stretch/>
        </p:blipFill>
        <p:spPr>
          <a:xfrm>
            <a:off x="2638668" y="1363170"/>
            <a:ext cx="1644300" cy="1644000"/>
          </a:xfrm>
          <a:prstGeom prst="ellipse">
            <a:avLst/>
          </a:prstGeom>
          <a:noFill/>
          <a:ln>
            <a:noFill/>
          </a:ln>
        </p:spPr>
      </p:pic>
      <p:sp>
        <p:nvSpPr>
          <p:cNvPr id="147" name="Google Shape;147;p22"/>
          <p:cNvSpPr txBox="1"/>
          <p:nvPr>
            <p:ph idx="4294967295" type="title"/>
          </p:nvPr>
        </p:nvSpPr>
        <p:spPr>
          <a:xfrm>
            <a:off x="649525" y="3047800"/>
            <a:ext cx="1718700" cy="57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rgbClr val="000000"/>
                </a:solidFill>
                <a:latin typeface="Comic Sans MS"/>
                <a:ea typeface="Comic Sans MS"/>
                <a:cs typeface="Comic Sans MS"/>
                <a:sym typeface="Comic Sans MS"/>
              </a:rPr>
              <a:t>Tanishq Kolhatkar</a:t>
            </a:r>
            <a:endParaRPr b="1" sz="1800">
              <a:solidFill>
                <a:srgbClr val="000000"/>
              </a:solidFill>
              <a:latin typeface="Comic Sans MS"/>
              <a:ea typeface="Comic Sans MS"/>
              <a:cs typeface="Comic Sans MS"/>
              <a:sym typeface="Comic Sans MS"/>
            </a:endParaRPr>
          </a:p>
        </p:txBody>
      </p:sp>
      <p:sp>
        <p:nvSpPr>
          <p:cNvPr id="148" name="Google Shape;148;p22"/>
          <p:cNvSpPr txBox="1"/>
          <p:nvPr>
            <p:ph idx="4294967295" type="body"/>
          </p:nvPr>
        </p:nvSpPr>
        <p:spPr>
          <a:xfrm>
            <a:off x="231725"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2"/>
                </a:solidFill>
                <a:latin typeface="Comic Sans MS"/>
                <a:ea typeface="Comic Sans MS"/>
                <a:cs typeface="Comic Sans MS"/>
                <a:sym typeface="Comic Sans MS"/>
              </a:rPr>
              <a:t>Team Lead of the Project</a:t>
            </a:r>
            <a:endParaRPr b="1" sz="1200">
              <a:solidFill>
                <a:schemeClr val="dk2"/>
              </a:solidFill>
              <a:latin typeface="Comic Sans MS"/>
              <a:ea typeface="Comic Sans MS"/>
              <a:cs typeface="Comic Sans MS"/>
              <a:sym typeface="Comic Sans MS"/>
            </a:endParaRPr>
          </a:p>
          <a:p>
            <a:pPr indent="0" lvl="0" marL="0" rtl="0" algn="ctr">
              <a:spcBef>
                <a:spcPts val="1600"/>
              </a:spcBef>
              <a:spcAft>
                <a:spcPts val="1600"/>
              </a:spcAft>
              <a:buNone/>
            </a:pPr>
            <a:r>
              <a:rPr b="1" lang="en" sz="1200">
                <a:solidFill>
                  <a:schemeClr val="dk2"/>
                </a:solidFill>
                <a:latin typeface="Comic Sans MS"/>
                <a:ea typeface="Comic Sans MS"/>
                <a:cs typeface="Comic Sans MS"/>
                <a:sym typeface="Comic Sans MS"/>
              </a:rPr>
              <a:t>Idea Of Project</a:t>
            </a:r>
            <a:endParaRPr b="1" sz="1200">
              <a:solidFill>
                <a:schemeClr val="dk2"/>
              </a:solidFill>
              <a:latin typeface="Comic Sans MS"/>
              <a:ea typeface="Comic Sans MS"/>
              <a:cs typeface="Comic Sans MS"/>
              <a:sym typeface="Comic Sans MS"/>
            </a:endParaRPr>
          </a:p>
        </p:txBody>
      </p:sp>
      <p:sp>
        <p:nvSpPr>
          <p:cNvPr id="149" name="Google Shape;149;p22"/>
          <p:cNvSpPr txBox="1"/>
          <p:nvPr>
            <p:ph idx="4294967295" type="title"/>
          </p:nvPr>
        </p:nvSpPr>
        <p:spPr>
          <a:xfrm>
            <a:off x="2449668"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000000"/>
                </a:solidFill>
                <a:latin typeface="Comic Sans MS"/>
                <a:ea typeface="Comic Sans MS"/>
                <a:cs typeface="Comic Sans MS"/>
                <a:sym typeface="Comic Sans MS"/>
              </a:rPr>
              <a:t>Sheikh Sameer</a:t>
            </a:r>
            <a:endParaRPr b="1" sz="1800">
              <a:solidFill>
                <a:srgbClr val="000000"/>
              </a:solidFill>
              <a:latin typeface="Comic Sans MS"/>
              <a:ea typeface="Comic Sans MS"/>
              <a:cs typeface="Comic Sans MS"/>
              <a:sym typeface="Comic Sans MS"/>
            </a:endParaRPr>
          </a:p>
        </p:txBody>
      </p:sp>
      <p:sp>
        <p:nvSpPr>
          <p:cNvPr id="150" name="Google Shape;150;p22"/>
          <p:cNvSpPr txBox="1"/>
          <p:nvPr>
            <p:ph idx="4294967295" type="title"/>
          </p:nvPr>
        </p:nvSpPr>
        <p:spPr>
          <a:xfrm>
            <a:off x="4716941" y="3101519"/>
            <a:ext cx="2022300" cy="57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rgbClr val="000000"/>
                </a:solidFill>
                <a:latin typeface="Comic Sans MS"/>
                <a:ea typeface="Comic Sans MS"/>
                <a:cs typeface="Comic Sans MS"/>
                <a:sym typeface="Comic Sans MS"/>
              </a:rPr>
              <a:t>Varanasi Hemasai Reddy</a:t>
            </a:r>
            <a:endParaRPr b="1" sz="1800">
              <a:solidFill>
                <a:srgbClr val="000000"/>
              </a:solidFill>
              <a:latin typeface="Comic Sans MS"/>
              <a:ea typeface="Comic Sans MS"/>
              <a:cs typeface="Comic Sans MS"/>
              <a:sym typeface="Comic Sans MS"/>
            </a:endParaRPr>
          </a:p>
        </p:txBody>
      </p:sp>
      <p:sp>
        <p:nvSpPr>
          <p:cNvPr id="151" name="Google Shape;151;p22"/>
          <p:cNvSpPr txBox="1"/>
          <p:nvPr>
            <p:ph idx="4294967295" type="body"/>
          </p:nvPr>
        </p:nvSpPr>
        <p:spPr>
          <a:xfrm>
            <a:off x="2449668"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200">
                <a:solidFill>
                  <a:schemeClr val="dk2"/>
                </a:solidFill>
                <a:latin typeface="Comic Sans MS"/>
                <a:ea typeface="Comic Sans MS"/>
                <a:cs typeface="Comic Sans MS"/>
                <a:sym typeface="Comic Sans MS"/>
              </a:rPr>
              <a:t>Information gathered from Google</a:t>
            </a:r>
            <a:endParaRPr b="1" sz="1200">
              <a:solidFill>
                <a:schemeClr val="dk2"/>
              </a:solidFill>
              <a:latin typeface="Comic Sans MS"/>
              <a:ea typeface="Comic Sans MS"/>
              <a:cs typeface="Comic Sans MS"/>
              <a:sym typeface="Comic Sans MS"/>
            </a:endParaRPr>
          </a:p>
        </p:txBody>
      </p:sp>
      <p:sp>
        <p:nvSpPr>
          <p:cNvPr id="152" name="Google Shape;152;p22"/>
          <p:cNvSpPr txBox="1"/>
          <p:nvPr>
            <p:ph idx="4294967295" type="body"/>
          </p:nvPr>
        </p:nvSpPr>
        <p:spPr>
          <a:xfrm>
            <a:off x="4667629"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2"/>
                </a:solidFill>
                <a:latin typeface="Comic Sans MS"/>
                <a:ea typeface="Comic Sans MS"/>
                <a:cs typeface="Comic Sans MS"/>
                <a:sym typeface="Comic Sans MS"/>
              </a:rPr>
              <a:t>Stream Lite, Tenser flow,</a:t>
            </a:r>
            <a:endParaRPr b="1" sz="1200">
              <a:solidFill>
                <a:schemeClr val="dk2"/>
              </a:solidFill>
              <a:latin typeface="Comic Sans MS"/>
              <a:ea typeface="Comic Sans MS"/>
              <a:cs typeface="Comic Sans MS"/>
              <a:sym typeface="Comic Sans MS"/>
            </a:endParaRPr>
          </a:p>
          <a:p>
            <a:pPr indent="0" lvl="0" marL="0" rtl="0" algn="ctr">
              <a:spcBef>
                <a:spcPts val="1600"/>
              </a:spcBef>
              <a:spcAft>
                <a:spcPts val="1600"/>
              </a:spcAft>
              <a:buNone/>
            </a:pPr>
            <a:r>
              <a:rPr b="1" lang="en" sz="1200">
                <a:solidFill>
                  <a:schemeClr val="dk2"/>
                </a:solidFill>
                <a:latin typeface="Comic Sans MS"/>
                <a:ea typeface="Comic Sans MS"/>
                <a:cs typeface="Comic Sans MS"/>
                <a:sym typeface="Comic Sans MS"/>
              </a:rPr>
              <a:t>Making of PPT</a:t>
            </a:r>
            <a:endParaRPr b="1" sz="1200">
              <a:solidFill>
                <a:schemeClr val="dk2"/>
              </a:solidFill>
              <a:latin typeface="Comic Sans MS"/>
              <a:ea typeface="Comic Sans MS"/>
              <a:cs typeface="Comic Sans MS"/>
              <a:sym typeface="Comic Sans MS"/>
            </a:endParaRPr>
          </a:p>
        </p:txBody>
      </p:sp>
      <p:pic>
        <p:nvPicPr>
          <p:cNvPr id="153" name="Google Shape;153;p22"/>
          <p:cNvPicPr preferRelativeResize="0"/>
          <p:nvPr/>
        </p:nvPicPr>
        <p:blipFill rotWithShape="1">
          <a:blip r:embed="rId5">
            <a:alphaModFix/>
          </a:blip>
          <a:srcRect b="10443" l="0" r="0" t="10435"/>
          <a:stretch/>
        </p:blipFill>
        <p:spPr>
          <a:xfrm>
            <a:off x="7074600" y="1363025"/>
            <a:ext cx="1644300" cy="1644300"/>
          </a:xfrm>
          <a:prstGeom prst="ellipse">
            <a:avLst/>
          </a:prstGeom>
          <a:noFill/>
          <a:ln>
            <a:noFill/>
          </a:ln>
        </p:spPr>
      </p:pic>
      <p:sp>
        <p:nvSpPr>
          <p:cNvPr id="154" name="Google Shape;154;p22"/>
          <p:cNvSpPr txBox="1"/>
          <p:nvPr>
            <p:ph idx="4294967295" type="title"/>
          </p:nvPr>
        </p:nvSpPr>
        <p:spPr>
          <a:xfrm>
            <a:off x="6885575" y="3050676"/>
            <a:ext cx="2022300" cy="68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rgbClr val="000000"/>
                </a:solidFill>
                <a:latin typeface="Comic Sans MS"/>
                <a:ea typeface="Comic Sans MS"/>
                <a:cs typeface="Comic Sans MS"/>
                <a:sym typeface="Comic Sans MS"/>
              </a:rPr>
              <a:t>Veera Venkata Vikas</a:t>
            </a:r>
            <a:endParaRPr b="1" sz="1800">
              <a:solidFill>
                <a:srgbClr val="000000"/>
              </a:solidFill>
              <a:latin typeface="Comic Sans MS"/>
              <a:ea typeface="Comic Sans MS"/>
              <a:cs typeface="Comic Sans MS"/>
              <a:sym typeface="Comic Sans MS"/>
            </a:endParaRPr>
          </a:p>
        </p:txBody>
      </p:sp>
      <p:sp>
        <p:nvSpPr>
          <p:cNvPr id="155" name="Google Shape;155;p22"/>
          <p:cNvSpPr txBox="1"/>
          <p:nvPr>
            <p:ph idx="4294967295" type="body"/>
          </p:nvPr>
        </p:nvSpPr>
        <p:spPr>
          <a:xfrm>
            <a:off x="6885590"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200">
                <a:solidFill>
                  <a:schemeClr val="dk2"/>
                </a:solidFill>
                <a:latin typeface="Comic Sans MS"/>
                <a:ea typeface="Comic Sans MS"/>
                <a:cs typeface="Comic Sans MS"/>
                <a:sym typeface="Comic Sans MS"/>
              </a:rPr>
              <a:t>Information Gathered from Social media Platforms</a:t>
            </a:r>
            <a:endParaRPr b="1" sz="1200">
              <a:solidFill>
                <a:schemeClr val="dk2"/>
              </a:solidFill>
              <a:latin typeface="Comic Sans MS"/>
              <a:ea typeface="Comic Sans MS"/>
              <a:cs typeface="Comic Sans MS"/>
              <a:sym typeface="Comic Sans MS"/>
            </a:endParaRPr>
          </a:p>
        </p:txBody>
      </p:sp>
      <p:pic>
        <p:nvPicPr>
          <p:cNvPr id="156" name="Google Shape;156;p22"/>
          <p:cNvPicPr preferRelativeResize="0"/>
          <p:nvPr/>
        </p:nvPicPr>
        <p:blipFill>
          <a:blip r:embed="rId6">
            <a:alphaModFix/>
          </a:blip>
          <a:stretch>
            <a:fillRect/>
          </a:stretch>
        </p:blipFill>
        <p:spPr>
          <a:xfrm>
            <a:off x="4855892" y="1344000"/>
            <a:ext cx="1645800" cy="1645800"/>
          </a:xfrm>
          <a:prstGeom prst="ellipse">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id="72" name="Google Shape;72;p14"/>
          <p:cNvPicPr preferRelativeResize="0"/>
          <p:nvPr/>
        </p:nvPicPr>
        <p:blipFill>
          <a:blip r:embed="rId3">
            <a:alphaModFix/>
          </a:blip>
          <a:stretch>
            <a:fillRect/>
          </a:stretch>
        </p:blipFill>
        <p:spPr>
          <a:xfrm>
            <a:off x="0" y="0"/>
            <a:ext cx="4433999" cy="5143500"/>
          </a:xfrm>
          <a:prstGeom prst="rect">
            <a:avLst/>
          </a:prstGeom>
          <a:noFill/>
          <a:ln>
            <a:noFill/>
          </a:ln>
        </p:spPr>
      </p:pic>
      <p:sp>
        <p:nvSpPr>
          <p:cNvPr id="73" name="Google Shape;73;p14"/>
          <p:cNvSpPr/>
          <p:nvPr/>
        </p:nvSpPr>
        <p:spPr>
          <a:xfrm>
            <a:off x="4434000" y="0"/>
            <a:ext cx="4710000" cy="5123700"/>
          </a:xfrm>
          <a:prstGeom prst="rect">
            <a:avLst/>
          </a:prstGeom>
          <a:solidFill>
            <a:srgbClr val="0000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txBox="1"/>
          <p:nvPr/>
        </p:nvSpPr>
        <p:spPr>
          <a:xfrm>
            <a:off x="4601550" y="569025"/>
            <a:ext cx="40758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700" u="sng">
                <a:solidFill>
                  <a:schemeClr val="lt1"/>
                </a:solidFill>
                <a:latin typeface="Comic Sans MS"/>
                <a:ea typeface="Comic Sans MS"/>
                <a:cs typeface="Comic Sans MS"/>
                <a:sym typeface="Comic Sans MS"/>
              </a:rPr>
              <a:t>The Problem Statement</a:t>
            </a:r>
            <a:endParaRPr sz="2700" u="sng">
              <a:solidFill>
                <a:schemeClr val="lt1"/>
              </a:solidFill>
              <a:latin typeface="Comic Sans MS"/>
              <a:ea typeface="Comic Sans MS"/>
              <a:cs typeface="Comic Sans MS"/>
              <a:sym typeface="Comic Sans MS"/>
            </a:endParaRPr>
          </a:p>
        </p:txBody>
      </p:sp>
      <p:sp>
        <p:nvSpPr>
          <p:cNvPr id="75" name="Google Shape;75;p14"/>
          <p:cNvSpPr txBox="1"/>
          <p:nvPr/>
        </p:nvSpPr>
        <p:spPr>
          <a:xfrm>
            <a:off x="4572000" y="1494725"/>
            <a:ext cx="43749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lt1"/>
                </a:solidFill>
                <a:latin typeface="Comic Sans MS"/>
                <a:ea typeface="Comic Sans MS"/>
                <a:cs typeface="Comic Sans MS"/>
                <a:sym typeface="Comic Sans MS"/>
              </a:rPr>
              <a:t>To predict Cryptocurrency prices as liquidity is very high and investor losing lot of money in wrong currency.</a:t>
            </a:r>
            <a:endParaRPr sz="2800">
              <a:solidFill>
                <a:schemeClr val="lt1"/>
              </a:solidFill>
              <a:latin typeface="Comic Sans MS"/>
              <a:ea typeface="Comic Sans MS"/>
              <a:cs typeface="Comic Sans MS"/>
              <a:sym typeface="Comic Sans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5"/>
          <p:cNvPicPr preferRelativeResize="0"/>
          <p:nvPr/>
        </p:nvPicPr>
        <p:blipFill rotWithShape="1">
          <a:blip r:embed="rId3">
            <a:alphaModFix/>
          </a:blip>
          <a:srcRect b="0" l="7783" r="0" t="0"/>
          <a:stretch/>
        </p:blipFill>
        <p:spPr>
          <a:xfrm>
            <a:off x="0" y="0"/>
            <a:ext cx="9144000" cy="5301175"/>
          </a:xfrm>
          <a:prstGeom prst="rect">
            <a:avLst/>
          </a:prstGeom>
          <a:noFill/>
          <a:ln>
            <a:noFill/>
          </a:ln>
        </p:spPr>
      </p:pic>
      <p:sp>
        <p:nvSpPr>
          <p:cNvPr id="81" name="Google Shape;81;p15"/>
          <p:cNvSpPr txBox="1"/>
          <p:nvPr/>
        </p:nvSpPr>
        <p:spPr>
          <a:xfrm>
            <a:off x="358950" y="607825"/>
            <a:ext cx="8426100" cy="178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u="sng">
                <a:solidFill>
                  <a:schemeClr val="lt1"/>
                </a:solidFill>
                <a:latin typeface="Comic Sans MS"/>
                <a:ea typeface="Comic Sans MS"/>
                <a:cs typeface="Comic Sans MS"/>
                <a:sym typeface="Comic Sans MS"/>
              </a:rPr>
              <a:t>Objective</a:t>
            </a:r>
            <a:r>
              <a:rPr b="1" lang="en" sz="2600">
                <a:solidFill>
                  <a:schemeClr val="lt1"/>
                </a:solidFill>
                <a:latin typeface="Comic Sans MS"/>
                <a:ea typeface="Comic Sans MS"/>
                <a:cs typeface="Comic Sans MS"/>
                <a:sym typeface="Comic Sans MS"/>
              </a:rPr>
              <a:t>: Our project is to forecast the bitcoin price with improved efﬁciency using deep learning models and minimizing the risks for investors as well as policy-makers</a:t>
            </a:r>
            <a:endParaRPr b="1" sz="2600">
              <a:solidFill>
                <a:schemeClr val="lt1"/>
              </a:solidFill>
              <a:latin typeface="Comic Sans MS"/>
              <a:ea typeface="Comic Sans MS"/>
              <a:cs typeface="Comic Sans MS"/>
              <a:sym typeface="Comic Sans MS"/>
            </a:endParaRPr>
          </a:p>
        </p:txBody>
      </p:sp>
      <p:sp>
        <p:nvSpPr>
          <p:cNvPr id="82" name="Google Shape;82;p15"/>
          <p:cNvSpPr txBox="1"/>
          <p:nvPr/>
        </p:nvSpPr>
        <p:spPr>
          <a:xfrm>
            <a:off x="423700" y="2504750"/>
            <a:ext cx="8022300" cy="213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2600">
              <a:solidFill>
                <a:schemeClr val="lt1"/>
              </a:solidFill>
              <a:latin typeface="Comic Sans MS"/>
              <a:ea typeface="Comic Sans MS"/>
              <a:cs typeface="Comic Sans MS"/>
              <a:sym typeface="Comic Sans MS"/>
            </a:endParaRPr>
          </a:p>
          <a:p>
            <a:pPr indent="0" lvl="0" marL="0" rtl="0" algn="l">
              <a:spcBef>
                <a:spcPts val="0"/>
              </a:spcBef>
              <a:spcAft>
                <a:spcPts val="0"/>
              </a:spcAft>
              <a:buNone/>
            </a:pPr>
            <a:r>
              <a:rPr b="1" lang="en" sz="2600" u="sng">
                <a:solidFill>
                  <a:schemeClr val="lt1"/>
                </a:solidFill>
                <a:latin typeface="Comic Sans MS"/>
                <a:ea typeface="Comic Sans MS"/>
                <a:cs typeface="Comic Sans MS"/>
                <a:sym typeface="Comic Sans MS"/>
              </a:rPr>
              <a:t>Scope of the Project</a:t>
            </a:r>
            <a:r>
              <a:rPr b="1" lang="en" sz="2500">
                <a:solidFill>
                  <a:schemeClr val="lt1"/>
                </a:solidFill>
                <a:latin typeface="Comic Sans MS"/>
                <a:ea typeface="Comic Sans MS"/>
                <a:cs typeface="Comic Sans MS"/>
                <a:sym typeface="Comic Sans MS"/>
              </a:rPr>
              <a:t>: Accurate predictions can assist cryptocurrency investors towards right investing decisions and lead to potential increased profits.</a:t>
            </a:r>
            <a:r>
              <a:rPr b="1" lang="en" sz="2500">
                <a:latin typeface="Comic Sans MS"/>
                <a:ea typeface="Comic Sans MS"/>
                <a:cs typeface="Comic Sans MS"/>
                <a:sym typeface="Comic Sans MS"/>
              </a:rPr>
              <a:t> </a:t>
            </a:r>
            <a:endParaRPr b="1" sz="2500">
              <a:latin typeface="Comic Sans MS"/>
              <a:ea typeface="Comic Sans MS"/>
              <a:cs typeface="Comic Sans MS"/>
              <a:sym typeface="Comic Sans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86" name="Shape 86"/>
        <p:cNvGrpSpPr/>
        <p:nvPr/>
      </p:nvGrpSpPr>
      <p:grpSpPr>
        <a:xfrm>
          <a:off x="0" y="0"/>
          <a:ext cx="0" cy="0"/>
          <a:chOff x="0" y="0"/>
          <a:chExt cx="0" cy="0"/>
        </a:xfrm>
      </p:grpSpPr>
      <p:pic>
        <p:nvPicPr>
          <p:cNvPr descr="Closeup from the side of a hand pushing a knob on an audio mixer" id="87" name="Google Shape;87;p16"/>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88" name="Google Shape;88;p16"/>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Comic Sans MS"/>
                <a:ea typeface="Comic Sans MS"/>
                <a:cs typeface="Comic Sans MS"/>
                <a:sym typeface="Comic Sans MS"/>
              </a:rPr>
              <a:t>The solution</a:t>
            </a:r>
            <a:endParaRPr>
              <a:solidFill>
                <a:schemeClr val="lt1"/>
              </a:solidFill>
              <a:latin typeface="Comic Sans MS"/>
              <a:ea typeface="Comic Sans MS"/>
              <a:cs typeface="Comic Sans MS"/>
              <a:sym typeface="Comic Sans MS"/>
            </a:endParaRPr>
          </a:p>
        </p:txBody>
      </p:sp>
      <p:sp>
        <p:nvSpPr>
          <p:cNvPr id="89" name="Google Shape;89;p16"/>
          <p:cNvSpPr txBox="1"/>
          <p:nvPr/>
        </p:nvSpPr>
        <p:spPr>
          <a:xfrm>
            <a:off x="4585350" y="124700"/>
            <a:ext cx="4494000" cy="4617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Comic Sans MS"/>
                <a:ea typeface="Comic Sans MS"/>
                <a:cs typeface="Comic Sans MS"/>
                <a:sym typeface="Comic Sans MS"/>
              </a:rPr>
              <a:t>To the best of our knowledge, our target is to implement the efficient deep learning-based prediction models specifically long short-term memory (LSTM) and gated recurrent unit (GRU) to handle the price volatility of bitcoin and to obtain high accuracy. . The study reveals that the GRU model is the better mechanism for time series cryptocurrency prediction. d takes lower compilation time. LSTM and GRU models are more capable of recognizing long-term dependencies. In this study, we have only compared to basic deep learning-based models, i.e., LSTM and GRU. </a:t>
            </a:r>
            <a:endParaRPr sz="1800">
              <a:solidFill>
                <a:schemeClr val="lt1"/>
              </a:solidFill>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3" name="Shape 93"/>
        <p:cNvGrpSpPr/>
        <p:nvPr/>
      </p:nvGrpSpPr>
      <p:grpSpPr>
        <a:xfrm>
          <a:off x="0" y="0"/>
          <a:ext cx="0" cy="0"/>
          <a:chOff x="0" y="0"/>
          <a:chExt cx="0" cy="0"/>
        </a:xfrm>
      </p:grpSpPr>
      <p:pic>
        <p:nvPicPr>
          <p:cNvPr descr="Closeup from the side of a hand pushing a knob on an audio mixer" id="94" name="Google Shape;94;p17"/>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95" name="Google Shape;95;p17"/>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Comic Sans MS"/>
                <a:ea typeface="Comic Sans MS"/>
                <a:cs typeface="Comic Sans MS"/>
                <a:sym typeface="Comic Sans MS"/>
              </a:rPr>
              <a:t>The solution</a:t>
            </a:r>
            <a:endParaRPr>
              <a:solidFill>
                <a:schemeClr val="lt1"/>
              </a:solidFill>
              <a:latin typeface="Comic Sans MS"/>
              <a:ea typeface="Comic Sans MS"/>
              <a:cs typeface="Comic Sans MS"/>
              <a:sym typeface="Comic Sans MS"/>
            </a:endParaRPr>
          </a:p>
        </p:txBody>
      </p:sp>
      <p:sp>
        <p:nvSpPr>
          <p:cNvPr id="96" name="Google Shape;96;p17"/>
          <p:cNvSpPr txBox="1"/>
          <p:nvPr/>
        </p:nvSpPr>
        <p:spPr>
          <a:xfrm>
            <a:off x="4634625" y="139800"/>
            <a:ext cx="4350000" cy="4863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lt1"/>
                </a:solidFill>
                <a:latin typeface="Comic Sans MS"/>
                <a:ea typeface="Comic Sans MS"/>
                <a:cs typeface="Comic Sans MS"/>
                <a:sym typeface="Comic Sans MS"/>
              </a:rPr>
              <a:t>However, it needs to investigate further to enhance the accuracy of the deep learning-based prediction models by considering different parameters in addition to the previous one. Features such as political system, public relations, and market policy of a country can affect and determine the price volatility of cryptocurrency. In our study, we will apply model to cryptocurrencies such as ripple, ethereum, lite coin, and others. We will enhance the model by applying on these cryptocurrencies so the model becomes a stable one.</a:t>
            </a:r>
            <a:endParaRPr sz="1900">
              <a:solidFill>
                <a:schemeClr val="lt1"/>
              </a:solidFill>
              <a:latin typeface="Comic Sans MS"/>
              <a:ea typeface="Comic Sans MS"/>
              <a:cs typeface="Comic Sans MS"/>
              <a:sym typeface="Comic Sans M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0" name="Shape 100"/>
        <p:cNvGrpSpPr/>
        <p:nvPr/>
      </p:nvGrpSpPr>
      <p:grpSpPr>
        <a:xfrm>
          <a:off x="0" y="0"/>
          <a:ext cx="0" cy="0"/>
          <a:chOff x="0" y="0"/>
          <a:chExt cx="0" cy="0"/>
        </a:xfrm>
      </p:grpSpPr>
      <p:sp>
        <p:nvSpPr>
          <p:cNvPr id="101" name="Google Shape;101;p18"/>
          <p:cNvSpPr txBox="1"/>
          <p:nvPr>
            <p:ph type="title"/>
          </p:nvPr>
        </p:nvSpPr>
        <p:spPr>
          <a:xfrm>
            <a:off x="470825" y="1302525"/>
            <a:ext cx="3687300" cy="220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Comic Sans MS"/>
                <a:ea typeface="Comic Sans MS"/>
                <a:cs typeface="Comic Sans MS"/>
                <a:sym typeface="Comic Sans MS"/>
              </a:rPr>
              <a:t>Software Requirement</a:t>
            </a:r>
            <a:endParaRPr b="1">
              <a:latin typeface="Comic Sans MS"/>
              <a:ea typeface="Comic Sans MS"/>
              <a:cs typeface="Comic Sans MS"/>
              <a:sym typeface="Comic Sans MS"/>
            </a:endParaRPr>
          </a:p>
        </p:txBody>
      </p:sp>
      <p:sp>
        <p:nvSpPr>
          <p:cNvPr id="102" name="Google Shape;102;p18"/>
          <p:cNvSpPr txBox="1"/>
          <p:nvPr/>
        </p:nvSpPr>
        <p:spPr>
          <a:xfrm>
            <a:off x="4323975" y="581350"/>
            <a:ext cx="5029500" cy="4186800"/>
          </a:xfrm>
          <a:prstGeom prst="rect">
            <a:avLst/>
          </a:prstGeom>
          <a:noFill/>
          <a:ln>
            <a:noFill/>
          </a:ln>
        </p:spPr>
        <p:txBody>
          <a:bodyPr anchorCtr="0" anchor="t" bIns="91425" lIns="91425" spcFirstLastPara="1" rIns="91425" wrap="square" tIns="91425">
            <a:spAutoFit/>
          </a:bodyPr>
          <a:lstStyle/>
          <a:p>
            <a:pPr indent="-393700" lvl="0" marL="457200" rtl="0" algn="l">
              <a:spcBef>
                <a:spcPts val="0"/>
              </a:spcBef>
              <a:spcAft>
                <a:spcPts val="0"/>
              </a:spcAft>
              <a:buClr>
                <a:schemeClr val="lt1"/>
              </a:buClr>
              <a:buSzPts val="2600"/>
              <a:buFont typeface="Comic Sans MS"/>
              <a:buChar char="❖"/>
            </a:pPr>
            <a:r>
              <a:rPr lang="en" sz="2600">
                <a:solidFill>
                  <a:schemeClr val="lt1"/>
                </a:solidFill>
                <a:latin typeface="Comic Sans MS"/>
                <a:ea typeface="Comic Sans MS"/>
                <a:cs typeface="Comic Sans MS"/>
                <a:sym typeface="Comic Sans MS"/>
              </a:rPr>
              <a:t>Tenser flow</a:t>
            </a:r>
            <a:endParaRPr sz="2600">
              <a:solidFill>
                <a:schemeClr val="lt1"/>
              </a:solidFill>
              <a:latin typeface="Comic Sans MS"/>
              <a:ea typeface="Comic Sans MS"/>
              <a:cs typeface="Comic Sans MS"/>
              <a:sym typeface="Comic Sans MS"/>
            </a:endParaRPr>
          </a:p>
          <a:p>
            <a:pPr indent="-393700" lvl="0" marL="457200" rtl="0" algn="l">
              <a:spcBef>
                <a:spcPts val="0"/>
              </a:spcBef>
              <a:spcAft>
                <a:spcPts val="0"/>
              </a:spcAft>
              <a:buClr>
                <a:schemeClr val="lt1"/>
              </a:buClr>
              <a:buSzPts val="2600"/>
              <a:buFont typeface="Comic Sans MS"/>
              <a:buChar char="❖"/>
            </a:pPr>
            <a:r>
              <a:rPr lang="en" sz="2600">
                <a:solidFill>
                  <a:schemeClr val="lt1"/>
                </a:solidFill>
                <a:latin typeface="Comic Sans MS"/>
                <a:ea typeface="Comic Sans MS"/>
                <a:cs typeface="Comic Sans MS"/>
                <a:sym typeface="Comic Sans MS"/>
              </a:rPr>
              <a:t>LSTM Model</a:t>
            </a:r>
            <a:endParaRPr sz="2600">
              <a:solidFill>
                <a:schemeClr val="lt1"/>
              </a:solidFill>
              <a:latin typeface="Comic Sans MS"/>
              <a:ea typeface="Comic Sans MS"/>
              <a:cs typeface="Comic Sans MS"/>
              <a:sym typeface="Comic Sans MS"/>
            </a:endParaRPr>
          </a:p>
          <a:p>
            <a:pPr indent="-393700" lvl="0" marL="457200" rtl="0" algn="l">
              <a:spcBef>
                <a:spcPts val="0"/>
              </a:spcBef>
              <a:spcAft>
                <a:spcPts val="0"/>
              </a:spcAft>
              <a:buClr>
                <a:schemeClr val="lt1"/>
              </a:buClr>
              <a:buSzPts val="2600"/>
              <a:buFont typeface="Comic Sans MS"/>
              <a:buChar char="❖"/>
            </a:pPr>
            <a:r>
              <a:rPr lang="en" sz="2600">
                <a:solidFill>
                  <a:schemeClr val="lt1"/>
                </a:solidFill>
                <a:latin typeface="Comic Sans MS"/>
                <a:ea typeface="Comic Sans MS"/>
                <a:cs typeface="Comic Sans MS"/>
                <a:sym typeface="Comic Sans MS"/>
              </a:rPr>
              <a:t>DATA SET</a:t>
            </a:r>
            <a:endParaRPr sz="2600">
              <a:solidFill>
                <a:schemeClr val="lt1"/>
              </a:solidFill>
              <a:latin typeface="Comic Sans MS"/>
              <a:ea typeface="Comic Sans MS"/>
              <a:cs typeface="Comic Sans MS"/>
              <a:sym typeface="Comic Sans MS"/>
            </a:endParaRPr>
          </a:p>
          <a:p>
            <a:pPr indent="-393700" lvl="0" marL="457200" rtl="0" algn="l">
              <a:spcBef>
                <a:spcPts val="0"/>
              </a:spcBef>
              <a:spcAft>
                <a:spcPts val="0"/>
              </a:spcAft>
              <a:buClr>
                <a:schemeClr val="lt1"/>
              </a:buClr>
              <a:buSzPts val="2600"/>
              <a:buFont typeface="Comic Sans MS"/>
              <a:buChar char="❖"/>
            </a:pPr>
            <a:r>
              <a:rPr lang="en" sz="2600">
                <a:solidFill>
                  <a:schemeClr val="lt1"/>
                </a:solidFill>
                <a:latin typeface="Comic Sans MS"/>
                <a:ea typeface="Comic Sans MS"/>
                <a:cs typeface="Comic Sans MS"/>
                <a:sym typeface="Comic Sans MS"/>
              </a:rPr>
              <a:t>Keras</a:t>
            </a:r>
            <a:endParaRPr sz="2600">
              <a:solidFill>
                <a:schemeClr val="lt1"/>
              </a:solidFill>
              <a:latin typeface="Comic Sans MS"/>
              <a:ea typeface="Comic Sans MS"/>
              <a:cs typeface="Comic Sans MS"/>
              <a:sym typeface="Comic Sans MS"/>
            </a:endParaRPr>
          </a:p>
          <a:p>
            <a:pPr indent="-393700" lvl="0" marL="457200" rtl="0" algn="l">
              <a:spcBef>
                <a:spcPts val="0"/>
              </a:spcBef>
              <a:spcAft>
                <a:spcPts val="0"/>
              </a:spcAft>
              <a:buClr>
                <a:schemeClr val="lt1"/>
              </a:buClr>
              <a:buSzPts val="2600"/>
              <a:buFont typeface="Comic Sans MS"/>
              <a:buChar char="❖"/>
            </a:pPr>
            <a:r>
              <a:rPr lang="en" sz="2600">
                <a:solidFill>
                  <a:schemeClr val="lt1"/>
                </a:solidFill>
                <a:latin typeface="Comic Sans MS"/>
                <a:ea typeface="Comic Sans MS"/>
                <a:cs typeface="Comic Sans MS"/>
                <a:sym typeface="Comic Sans MS"/>
              </a:rPr>
              <a:t>Streamlite</a:t>
            </a:r>
            <a:endParaRPr sz="2600">
              <a:solidFill>
                <a:schemeClr val="lt1"/>
              </a:solidFill>
              <a:latin typeface="Comic Sans MS"/>
              <a:ea typeface="Comic Sans MS"/>
              <a:cs typeface="Comic Sans MS"/>
              <a:sym typeface="Comic Sans MS"/>
            </a:endParaRPr>
          </a:p>
          <a:p>
            <a:pPr indent="-393700" lvl="0" marL="457200" rtl="0" algn="l">
              <a:spcBef>
                <a:spcPts val="0"/>
              </a:spcBef>
              <a:spcAft>
                <a:spcPts val="0"/>
              </a:spcAft>
              <a:buClr>
                <a:schemeClr val="lt1"/>
              </a:buClr>
              <a:buSzPts val="2600"/>
              <a:buFont typeface="Comic Sans MS"/>
              <a:buChar char="❖"/>
            </a:pPr>
            <a:r>
              <a:rPr lang="en" sz="2600">
                <a:solidFill>
                  <a:schemeClr val="lt1"/>
                </a:solidFill>
                <a:latin typeface="Comic Sans MS"/>
                <a:ea typeface="Comic Sans MS"/>
                <a:cs typeface="Comic Sans MS"/>
                <a:sym typeface="Comic Sans MS"/>
              </a:rPr>
              <a:t>Time Series Algorithm</a:t>
            </a:r>
            <a:endParaRPr sz="2600">
              <a:solidFill>
                <a:schemeClr val="lt1"/>
              </a:solidFill>
              <a:latin typeface="Comic Sans MS"/>
              <a:ea typeface="Comic Sans MS"/>
              <a:cs typeface="Comic Sans MS"/>
              <a:sym typeface="Comic Sans MS"/>
            </a:endParaRPr>
          </a:p>
          <a:p>
            <a:pPr indent="-393700" lvl="0" marL="457200" rtl="0" algn="l">
              <a:spcBef>
                <a:spcPts val="0"/>
              </a:spcBef>
              <a:spcAft>
                <a:spcPts val="0"/>
              </a:spcAft>
              <a:buClr>
                <a:schemeClr val="lt1"/>
              </a:buClr>
              <a:buSzPts val="2600"/>
              <a:buFont typeface="Comic Sans MS"/>
              <a:buChar char="❖"/>
            </a:pPr>
            <a:r>
              <a:rPr lang="en" sz="2600">
                <a:solidFill>
                  <a:schemeClr val="lt1"/>
                </a:solidFill>
                <a:latin typeface="Comic Sans MS"/>
                <a:ea typeface="Comic Sans MS"/>
                <a:cs typeface="Comic Sans MS"/>
                <a:sym typeface="Comic Sans MS"/>
              </a:rPr>
              <a:t>Library</a:t>
            </a:r>
            <a:endParaRPr sz="2600">
              <a:solidFill>
                <a:schemeClr val="lt1"/>
              </a:solidFill>
              <a:latin typeface="Comic Sans MS"/>
              <a:ea typeface="Comic Sans MS"/>
              <a:cs typeface="Comic Sans MS"/>
              <a:sym typeface="Comic Sans MS"/>
            </a:endParaRPr>
          </a:p>
          <a:p>
            <a:pPr indent="-393700" lvl="0" marL="457200" rtl="0" algn="l">
              <a:spcBef>
                <a:spcPts val="0"/>
              </a:spcBef>
              <a:spcAft>
                <a:spcPts val="0"/>
              </a:spcAft>
              <a:buClr>
                <a:schemeClr val="lt1"/>
              </a:buClr>
              <a:buSzPts val="2600"/>
              <a:buFont typeface="Comic Sans MS"/>
              <a:buChar char="★"/>
            </a:pPr>
            <a:r>
              <a:rPr lang="en" sz="2600">
                <a:solidFill>
                  <a:schemeClr val="lt1"/>
                </a:solidFill>
                <a:latin typeface="Comic Sans MS"/>
                <a:ea typeface="Comic Sans MS"/>
                <a:cs typeface="Comic Sans MS"/>
                <a:sym typeface="Comic Sans MS"/>
              </a:rPr>
              <a:t>Pandas</a:t>
            </a:r>
            <a:endParaRPr sz="2600">
              <a:solidFill>
                <a:schemeClr val="lt1"/>
              </a:solidFill>
              <a:latin typeface="Comic Sans MS"/>
              <a:ea typeface="Comic Sans MS"/>
              <a:cs typeface="Comic Sans MS"/>
              <a:sym typeface="Comic Sans MS"/>
            </a:endParaRPr>
          </a:p>
          <a:p>
            <a:pPr indent="-393700" lvl="0" marL="457200" rtl="0" algn="l">
              <a:spcBef>
                <a:spcPts val="0"/>
              </a:spcBef>
              <a:spcAft>
                <a:spcPts val="0"/>
              </a:spcAft>
              <a:buClr>
                <a:schemeClr val="lt1"/>
              </a:buClr>
              <a:buSzPts val="2600"/>
              <a:buFont typeface="Comic Sans MS"/>
              <a:buChar char="★"/>
            </a:pPr>
            <a:r>
              <a:rPr lang="en" sz="2600">
                <a:solidFill>
                  <a:schemeClr val="lt1"/>
                </a:solidFill>
                <a:latin typeface="Comic Sans MS"/>
                <a:ea typeface="Comic Sans MS"/>
                <a:cs typeface="Comic Sans MS"/>
                <a:sym typeface="Comic Sans MS"/>
              </a:rPr>
              <a:t>Numpy</a:t>
            </a:r>
            <a:endParaRPr sz="2600">
              <a:solidFill>
                <a:schemeClr val="lt1"/>
              </a:solidFill>
              <a:latin typeface="Comic Sans MS"/>
              <a:ea typeface="Comic Sans MS"/>
              <a:cs typeface="Comic Sans MS"/>
              <a:sym typeface="Comic Sans MS"/>
            </a:endParaRPr>
          </a:p>
          <a:p>
            <a:pPr indent="-393700" lvl="0" marL="457200" rtl="0" algn="l">
              <a:spcBef>
                <a:spcPts val="0"/>
              </a:spcBef>
              <a:spcAft>
                <a:spcPts val="0"/>
              </a:spcAft>
              <a:buClr>
                <a:schemeClr val="lt1"/>
              </a:buClr>
              <a:buSzPts val="2600"/>
              <a:buFont typeface="Comic Sans MS"/>
              <a:buChar char="★"/>
            </a:pPr>
            <a:r>
              <a:rPr lang="en" sz="2600">
                <a:solidFill>
                  <a:schemeClr val="lt1"/>
                </a:solidFill>
                <a:latin typeface="Comic Sans MS"/>
                <a:ea typeface="Comic Sans MS"/>
                <a:cs typeface="Comic Sans MS"/>
                <a:sym typeface="Comic Sans MS"/>
              </a:rPr>
              <a:t>Matplotlib</a:t>
            </a:r>
            <a:endParaRPr sz="2600">
              <a:solidFill>
                <a:schemeClr val="lt1"/>
              </a:solidFill>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6" name="Shape 106"/>
        <p:cNvGrpSpPr/>
        <p:nvPr/>
      </p:nvGrpSpPr>
      <p:grpSpPr>
        <a:xfrm>
          <a:off x="0" y="0"/>
          <a:ext cx="0" cy="0"/>
          <a:chOff x="0" y="0"/>
          <a:chExt cx="0" cy="0"/>
        </a:xfrm>
      </p:grpSpPr>
      <p:sp>
        <p:nvSpPr>
          <p:cNvPr id="107" name="Google Shape;107;p19"/>
          <p:cNvSpPr txBox="1"/>
          <p:nvPr/>
        </p:nvSpPr>
        <p:spPr>
          <a:xfrm>
            <a:off x="295575" y="1389325"/>
            <a:ext cx="2552100" cy="1600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600">
                <a:solidFill>
                  <a:schemeClr val="lt1"/>
                </a:solidFill>
                <a:latin typeface="Comic Sans MS"/>
                <a:ea typeface="Comic Sans MS"/>
                <a:cs typeface="Comic Sans MS"/>
                <a:sym typeface="Comic Sans MS"/>
              </a:rPr>
              <a:t>Process Flow</a:t>
            </a:r>
            <a:endParaRPr sz="4600">
              <a:solidFill>
                <a:schemeClr val="lt1"/>
              </a:solidFill>
              <a:latin typeface="Comic Sans MS"/>
              <a:ea typeface="Comic Sans MS"/>
              <a:cs typeface="Comic Sans MS"/>
              <a:sym typeface="Comic Sans MS"/>
            </a:endParaRPr>
          </a:p>
        </p:txBody>
      </p:sp>
      <p:pic>
        <p:nvPicPr>
          <p:cNvPr id="108" name="Google Shape;108;p19"/>
          <p:cNvPicPr preferRelativeResize="0"/>
          <p:nvPr/>
        </p:nvPicPr>
        <p:blipFill>
          <a:blip r:embed="rId3">
            <a:alphaModFix/>
          </a:blip>
          <a:stretch>
            <a:fillRect/>
          </a:stretch>
        </p:blipFill>
        <p:spPr>
          <a:xfrm>
            <a:off x="3281175" y="0"/>
            <a:ext cx="5862824"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2" name="Shape 112"/>
        <p:cNvGrpSpPr/>
        <p:nvPr/>
      </p:nvGrpSpPr>
      <p:grpSpPr>
        <a:xfrm>
          <a:off x="0" y="0"/>
          <a:ext cx="0" cy="0"/>
          <a:chOff x="0" y="0"/>
          <a:chExt cx="0" cy="0"/>
        </a:xfrm>
      </p:grpSpPr>
      <p:pic>
        <p:nvPicPr>
          <p:cNvPr id="113" name="Google Shape;113;p20"/>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14" name="Google Shape;114;p20"/>
          <p:cNvSpPr txBox="1"/>
          <p:nvPr>
            <p:ph type="title"/>
          </p:nvPr>
        </p:nvSpPr>
        <p:spPr>
          <a:xfrm>
            <a:off x="263625"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700">
                <a:latin typeface="Comic Sans MS"/>
                <a:ea typeface="Comic Sans MS"/>
                <a:cs typeface="Comic Sans MS"/>
                <a:sym typeface="Comic Sans MS"/>
              </a:rPr>
              <a:t>APPLICATION</a:t>
            </a:r>
            <a:endParaRPr sz="4700">
              <a:latin typeface="Comic Sans MS"/>
              <a:ea typeface="Comic Sans MS"/>
              <a:cs typeface="Comic Sans MS"/>
              <a:sym typeface="Comic Sans MS"/>
            </a:endParaRPr>
          </a:p>
        </p:txBody>
      </p:sp>
      <p:sp>
        <p:nvSpPr>
          <p:cNvPr id="115" name="Google Shape;115;p20"/>
          <p:cNvSpPr/>
          <p:nvPr/>
        </p:nvSpPr>
        <p:spPr>
          <a:xfrm>
            <a:off x="4801175" y="150"/>
            <a:ext cx="4342800" cy="51435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txBox="1"/>
          <p:nvPr/>
        </p:nvSpPr>
        <p:spPr>
          <a:xfrm>
            <a:off x="4835225" y="70950"/>
            <a:ext cx="4274700" cy="492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1"/>
                </a:solidFill>
                <a:latin typeface="Comic Sans MS"/>
                <a:ea typeface="Comic Sans MS"/>
                <a:cs typeface="Comic Sans MS"/>
                <a:sym typeface="Comic Sans MS"/>
              </a:rPr>
              <a:t>1.Private traders who want to receive hints from the system of artificial intelligence and a forecast on the trend of cryptocurrency prices.</a:t>
            </a:r>
            <a:endParaRPr sz="21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1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sz="2100">
              <a:solidFill>
                <a:schemeClr val="lt1"/>
              </a:solidFill>
              <a:latin typeface="Comic Sans MS"/>
              <a:ea typeface="Comic Sans MS"/>
              <a:cs typeface="Comic Sans MS"/>
              <a:sym typeface="Comic Sans MS"/>
            </a:endParaRPr>
          </a:p>
          <a:p>
            <a:pPr indent="0" lvl="0" marL="0" rtl="0" algn="l">
              <a:spcBef>
                <a:spcPts val="0"/>
              </a:spcBef>
              <a:spcAft>
                <a:spcPts val="0"/>
              </a:spcAft>
              <a:buNone/>
            </a:pPr>
            <a:r>
              <a:rPr lang="en" sz="2100">
                <a:solidFill>
                  <a:schemeClr val="lt1"/>
                </a:solidFill>
                <a:latin typeface="Comic Sans MS"/>
                <a:ea typeface="Comic Sans MS"/>
                <a:cs typeface="Comic Sans MS"/>
                <a:sym typeface="Comic Sans MS"/>
              </a:rPr>
              <a:t>2.Professional companies that need to evaluate a comprehensive forecast for the whole real-time cryptocurrency market, portfolio management, investments, risk management, etc.</a:t>
            </a:r>
            <a:endParaRPr sz="2100">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1000"/>
                                        <p:tgtEl>
                                          <p:spTgt spid="1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0" name="Shape 120"/>
        <p:cNvGrpSpPr/>
        <p:nvPr/>
      </p:nvGrpSpPr>
      <p:grpSpPr>
        <a:xfrm>
          <a:off x="0" y="0"/>
          <a:ext cx="0" cy="0"/>
          <a:chOff x="0" y="0"/>
          <a:chExt cx="0" cy="0"/>
        </a:xfrm>
      </p:grpSpPr>
      <p:sp>
        <p:nvSpPr>
          <p:cNvPr id="121" name="Google Shape;121;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ic Sans MS"/>
                <a:ea typeface="Comic Sans MS"/>
                <a:cs typeface="Comic Sans MS"/>
                <a:sym typeface="Comic Sans MS"/>
              </a:rPr>
              <a:t>Timeline</a:t>
            </a:r>
            <a:r>
              <a:rPr lang="en" sz="1400"/>
              <a:t> </a:t>
            </a:r>
            <a:r>
              <a:rPr i="1" lang="en" sz="1400"/>
              <a:t> </a:t>
            </a:r>
            <a:endParaRPr i="1" sz="1400"/>
          </a:p>
          <a:p>
            <a:pPr indent="0" lvl="0" marL="0" rtl="0" algn="l">
              <a:spcBef>
                <a:spcPts val="400"/>
              </a:spcBef>
              <a:spcAft>
                <a:spcPts val="400"/>
              </a:spcAft>
              <a:buNone/>
            </a:pPr>
            <a:r>
              <a:t/>
            </a:r>
            <a:endParaRPr i="1" sz="1600"/>
          </a:p>
        </p:txBody>
      </p:sp>
      <p:cxnSp>
        <p:nvCxnSpPr>
          <p:cNvPr id="122" name="Google Shape;122;p21"/>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123" name="Google Shape;123;p21"/>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16th July </a:t>
            </a:r>
            <a:endParaRPr sz="1800">
              <a:solidFill>
                <a:schemeClr val="dk1"/>
              </a:solidFill>
            </a:endParaRPr>
          </a:p>
        </p:txBody>
      </p:sp>
      <p:cxnSp>
        <p:nvCxnSpPr>
          <p:cNvPr id="124" name="Google Shape;124;p21"/>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cxnSp>
        <p:nvCxnSpPr>
          <p:cNvPr id="125" name="Google Shape;125;p21"/>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26" name="Google Shape;126;p21"/>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25th July </a:t>
            </a:r>
            <a:endParaRPr sz="1700">
              <a:solidFill>
                <a:schemeClr val="dk1"/>
              </a:solidFill>
            </a:endParaRPr>
          </a:p>
        </p:txBody>
      </p:sp>
      <p:cxnSp>
        <p:nvCxnSpPr>
          <p:cNvPr id="127" name="Google Shape;127;p21"/>
          <p:cNvCxnSpPr/>
          <p:nvPr/>
        </p:nvCxnSpPr>
        <p:spPr>
          <a:xfrm>
            <a:off x="3746200" y="3374996"/>
            <a:ext cx="0" cy="837900"/>
          </a:xfrm>
          <a:prstGeom prst="straightConnector1">
            <a:avLst/>
          </a:prstGeom>
          <a:noFill/>
          <a:ln cap="flat" cmpd="sng" w="9525">
            <a:solidFill>
              <a:schemeClr val="dk2"/>
            </a:solidFill>
            <a:prstDash val="solid"/>
            <a:round/>
            <a:headEnd len="med" w="med" type="none"/>
            <a:tailEnd len="med" w="med" type="oval"/>
          </a:ln>
        </p:spPr>
      </p:cxnSp>
      <p:sp>
        <p:nvSpPr>
          <p:cNvPr id="128" name="Google Shape;128;p21"/>
          <p:cNvSpPr txBox="1"/>
          <p:nvPr>
            <p:ph type="title"/>
          </p:nvPr>
        </p:nvSpPr>
        <p:spPr>
          <a:xfrm>
            <a:off x="3923537" y="397474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30th July</a:t>
            </a:r>
            <a:endParaRPr sz="1800">
              <a:solidFill>
                <a:schemeClr val="dk1"/>
              </a:solidFill>
            </a:endParaRPr>
          </a:p>
        </p:txBody>
      </p:sp>
      <p:sp>
        <p:nvSpPr>
          <p:cNvPr id="129" name="Google Shape;129;p21"/>
          <p:cNvSpPr txBox="1"/>
          <p:nvPr>
            <p:ph idx="1" type="body"/>
          </p:nvPr>
        </p:nvSpPr>
        <p:spPr>
          <a:xfrm>
            <a:off x="3986362" y="43048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dk1"/>
                </a:solidFill>
              </a:rPr>
              <a:t>First Review of </a:t>
            </a:r>
            <a:r>
              <a:rPr lang="en" sz="1400">
                <a:solidFill>
                  <a:schemeClr val="dk1"/>
                </a:solidFill>
              </a:rPr>
              <a:t>the</a:t>
            </a:r>
            <a:r>
              <a:rPr lang="en" sz="1400">
                <a:solidFill>
                  <a:schemeClr val="dk1"/>
                </a:solidFill>
              </a:rPr>
              <a:t> Project</a:t>
            </a:r>
            <a:endParaRPr sz="1400">
              <a:solidFill>
                <a:schemeClr val="dk1"/>
              </a:solidFill>
            </a:endParaRPr>
          </a:p>
        </p:txBody>
      </p:sp>
      <p:cxnSp>
        <p:nvCxnSpPr>
          <p:cNvPr id="130" name="Google Shape;130;p21"/>
          <p:cNvCxnSpPr/>
          <p:nvPr/>
        </p:nvCxnSpPr>
        <p:spPr>
          <a:xfrm rot="10800000">
            <a:off x="5992406" y="2156315"/>
            <a:ext cx="0" cy="837900"/>
          </a:xfrm>
          <a:prstGeom prst="straightConnector1">
            <a:avLst/>
          </a:prstGeom>
          <a:noFill/>
          <a:ln cap="flat" cmpd="sng" w="9525">
            <a:solidFill>
              <a:schemeClr val="dk2"/>
            </a:solidFill>
            <a:prstDash val="solid"/>
            <a:round/>
            <a:headEnd len="med" w="med" type="none"/>
            <a:tailEnd len="med" w="med" type="oval"/>
          </a:ln>
        </p:spPr>
      </p:cxnSp>
      <p:sp>
        <p:nvSpPr>
          <p:cNvPr id="131" name="Google Shape;131;p21"/>
          <p:cNvSpPr txBox="1"/>
          <p:nvPr>
            <p:ph type="title"/>
          </p:nvPr>
        </p:nvSpPr>
        <p:spPr>
          <a:xfrm>
            <a:off x="6141037" y="190756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graphicFrame>
        <p:nvGraphicFramePr>
          <p:cNvPr id="132" name="Google Shape;132;p21"/>
          <p:cNvGraphicFramePr/>
          <p:nvPr/>
        </p:nvGraphicFramePr>
        <p:xfrm>
          <a:off x="323100" y="2983265"/>
          <a:ext cx="3000000" cy="3000000"/>
        </p:xfrm>
        <a:graphic>
          <a:graphicData uri="http://schemas.openxmlformats.org/drawingml/2006/table">
            <a:tbl>
              <a:tblPr>
                <a:noFill/>
                <a:tableStyleId>{C80036E7-3BE4-4D27-B393-E9770D67B06E}</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sp>
        <p:nvSpPr>
          <p:cNvPr id="133" name="Google Shape;133;p21"/>
          <p:cNvSpPr txBox="1"/>
          <p:nvPr/>
        </p:nvSpPr>
        <p:spPr>
          <a:xfrm>
            <a:off x="4232825" y="2256525"/>
            <a:ext cx="1439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a:ea typeface="Roboto"/>
                <a:cs typeface="Roboto"/>
                <a:sym typeface="Roboto"/>
              </a:rPr>
              <a:t>Met our Supervisor </a:t>
            </a:r>
            <a:endParaRPr>
              <a:solidFill>
                <a:schemeClr val="dk1"/>
              </a:solidFill>
              <a:latin typeface="Roboto"/>
              <a:ea typeface="Roboto"/>
              <a:cs typeface="Roboto"/>
              <a:sym typeface="Roboto"/>
            </a:endParaRPr>
          </a:p>
        </p:txBody>
      </p:sp>
      <p:cxnSp>
        <p:nvCxnSpPr>
          <p:cNvPr id="134" name="Google Shape;134;p21"/>
          <p:cNvCxnSpPr/>
          <p:nvPr/>
        </p:nvCxnSpPr>
        <p:spPr>
          <a:xfrm rot="10800000">
            <a:off x="2096375" y="2156315"/>
            <a:ext cx="0" cy="837900"/>
          </a:xfrm>
          <a:prstGeom prst="straightConnector1">
            <a:avLst/>
          </a:prstGeom>
          <a:noFill/>
          <a:ln cap="flat" cmpd="sng" w="9525">
            <a:solidFill>
              <a:schemeClr val="dk2"/>
            </a:solidFill>
            <a:prstDash val="solid"/>
            <a:round/>
            <a:headEnd len="med" w="med" type="none"/>
            <a:tailEnd len="med" w="med" type="oval"/>
          </a:ln>
        </p:spPr>
      </p:cxnSp>
      <p:sp>
        <p:nvSpPr>
          <p:cNvPr id="135" name="Google Shape;135;p21"/>
          <p:cNvSpPr txBox="1"/>
          <p:nvPr/>
        </p:nvSpPr>
        <p:spPr>
          <a:xfrm>
            <a:off x="2114150" y="1988350"/>
            <a:ext cx="14394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t>
            </a:r>
            <a:r>
              <a:rPr lang="en" sz="1700">
                <a:solidFill>
                  <a:schemeClr val="dk1"/>
                </a:solidFill>
                <a:latin typeface="Roboto"/>
                <a:ea typeface="Roboto"/>
                <a:cs typeface="Roboto"/>
                <a:sym typeface="Roboto"/>
              </a:rPr>
              <a:t>19th July</a:t>
            </a:r>
            <a:endParaRPr sz="1700">
              <a:solidFill>
                <a:schemeClr val="dk1"/>
              </a:solidFill>
              <a:latin typeface="Roboto"/>
              <a:ea typeface="Roboto"/>
              <a:cs typeface="Roboto"/>
              <a:sym typeface="Roboto"/>
            </a:endParaRPr>
          </a:p>
        </p:txBody>
      </p:sp>
      <p:sp>
        <p:nvSpPr>
          <p:cNvPr id="136" name="Google Shape;136;p21"/>
          <p:cNvSpPr txBox="1"/>
          <p:nvPr/>
        </p:nvSpPr>
        <p:spPr>
          <a:xfrm>
            <a:off x="2229425" y="2299650"/>
            <a:ext cx="169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a:ea typeface="Roboto"/>
                <a:cs typeface="Roboto"/>
                <a:sym typeface="Roboto"/>
              </a:rPr>
              <a:t>Team formed</a:t>
            </a:r>
            <a:endParaRPr>
              <a:solidFill>
                <a:schemeClr val="dk1"/>
              </a:solidFill>
              <a:latin typeface="Roboto"/>
              <a:ea typeface="Roboto"/>
              <a:cs typeface="Roboto"/>
              <a:sym typeface="Roboto"/>
            </a:endParaRPr>
          </a:p>
        </p:txBody>
      </p:sp>
      <p:sp>
        <p:nvSpPr>
          <p:cNvPr id="137" name="Google Shape;137;p21"/>
          <p:cNvSpPr txBox="1"/>
          <p:nvPr/>
        </p:nvSpPr>
        <p:spPr>
          <a:xfrm>
            <a:off x="823638" y="2256525"/>
            <a:ext cx="1146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a:ea typeface="Roboto"/>
                <a:cs typeface="Roboto"/>
                <a:sym typeface="Roboto"/>
              </a:rPr>
              <a:t>Project Registered</a:t>
            </a:r>
            <a:endParaRPr>
              <a:solidFill>
                <a:schemeClr val="dk1"/>
              </a:solidFill>
              <a:latin typeface="Roboto"/>
              <a:ea typeface="Roboto"/>
              <a:cs typeface="Roboto"/>
              <a:sym typeface="Roboto"/>
            </a:endParaRPr>
          </a:p>
        </p:txBody>
      </p:sp>
      <p:sp>
        <p:nvSpPr>
          <p:cNvPr id="138" name="Google Shape;138;p21"/>
          <p:cNvSpPr txBox="1"/>
          <p:nvPr/>
        </p:nvSpPr>
        <p:spPr>
          <a:xfrm>
            <a:off x="2185550" y="3750100"/>
            <a:ext cx="1635900" cy="1508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latin typeface="Roboto"/>
                <a:ea typeface="Roboto"/>
                <a:cs typeface="Roboto"/>
                <a:sym typeface="Roboto"/>
              </a:rPr>
              <a:t>21st July </a:t>
            </a:r>
            <a:endParaRPr b="1" sz="1600">
              <a:solidFill>
                <a:schemeClr val="dk1"/>
              </a:solidFill>
              <a:latin typeface="Roboto"/>
              <a:ea typeface="Roboto"/>
              <a:cs typeface="Roboto"/>
              <a:sym typeface="Roboto"/>
            </a:endParaRPr>
          </a:p>
          <a:p>
            <a:pPr indent="0" lvl="0" marL="0" rtl="0" algn="l">
              <a:spcBef>
                <a:spcPts val="0"/>
              </a:spcBef>
              <a:spcAft>
                <a:spcPts val="0"/>
              </a:spcAft>
              <a:buNone/>
            </a:pPr>
            <a:r>
              <a:rPr lang="en">
                <a:solidFill>
                  <a:schemeClr val="dk1"/>
                </a:solidFill>
                <a:latin typeface="Roboto"/>
                <a:ea typeface="Roboto"/>
                <a:cs typeface="Roboto"/>
                <a:sym typeface="Roboto"/>
              </a:rPr>
              <a:t>Idea of Crypto Currency Prediction based on Artificial Intelligence</a:t>
            </a:r>
            <a:endParaRPr>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